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  <p:sldMasterId id="2147489769" r:id="rId4"/>
  </p:sldMasterIdLst>
  <p:notesMasterIdLst>
    <p:notesMasterId r:id="rId31"/>
  </p:notesMasterIdLst>
  <p:handoutMasterIdLst>
    <p:handoutMasterId r:id="rId32"/>
  </p:handoutMasterIdLst>
  <p:sldIdLst>
    <p:sldId id="1547" r:id="rId5"/>
    <p:sldId id="1050" r:id="rId6"/>
    <p:sldId id="1471" r:id="rId7"/>
    <p:sldId id="1370" r:id="rId8"/>
    <p:sldId id="1411" r:id="rId9"/>
    <p:sldId id="1054" r:id="rId10"/>
    <p:sldId id="1413" r:id="rId11"/>
    <p:sldId id="1549" r:id="rId12"/>
    <p:sldId id="1525" r:id="rId13"/>
    <p:sldId id="1551" r:id="rId14"/>
    <p:sldId id="1552" r:id="rId15"/>
    <p:sldId id="1553" r:id="rId16"/>
    <p:sldId id="1548" r:id="rId17"/>
    <p:sldId id="2402" r:id="rId18"/>
    <p:sldId id="1528" r:id="rId19"/>
    <p:sldId id="1529" r:id="rId20"/>
    <p:sldId id="1530" r:id="rId21"/>
    <p:sldId id="1542" r:id="rId22"/>
    <p:sldId id="1531" r:id="rId23"/>
    <p:sldId id="1532" r:id="rId24"/>
    <p:sldId id="1543" r:id="rId25"/>
    <p:sldId id="1533" r:id="rId26"/>
    <p:sldId id="1534" r:id="rId27"/>
    <p:sldId id="2404" r:id="rId28"/>
    <p:sldId id="1535" r:id="rId29"/>
    <p:sldId id="1045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00FF"/>
    <a:srgbClr val="FF99FF"/>
    <a:srgbClr val="FFCCFF"/>
    <a:srgbClr val="99FF99"/>
    <a:srgbClr val="9900CC"/>
    <a:srgbClr val="99CCFF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3093" autoAdjust="0"/>
    <p:restoredTop sz="94677" autoAdjust="0"/>
  </p:normalViewPr>
  <p:slideViewPr>
    <p:cSldViewPr>
      <p:cViewPr>
        <p:scale>
          <a:sx n="50" d="100"/>
          <a:sy n="50" d="100"/>
        </p:scale>
        <p:origin x="138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682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1907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674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1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362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019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035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907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7518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089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1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70" r:id="rId1"/>
    <p:sldLayoutId id="2147489771" r:id="rId2"/>
    <p:sldLayoutId id="2147489772" r:id="rId3"/>
    <p:sldLayoutId id="2147489773" r:id="rId4"/>
    <p:sldLayoutId id="2147489774" r:id="rId5"/>
    <p:sldLayoutId id="2147489775" r:id="rId6"/>
    <p:sldLayoutId id="2147489776" r:id="rId7"/>
    <p:sldLayoutId id="2147489777" r:id="rId8"/>
    <p:sldLayoutId id="2147489778" r:id="rId9"/>
    <p:sldLayoutId id="2147489779" r:id="rId10"/>
    <p:sldLayoutId id="2147489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.pptx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天主聖三節</a:t>
            </a: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48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None/>
            </a:pPr>
            <a:r>
              <a:rPr lang="zh-TW" altLang="en-US" sz="72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天主聖三</a:t>
            </a:r>
            <a:r>
              <a:rPr lang="en-US" altLang="zh-TW" sz="72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</a:t>
            </a:r>
            <a:r>
              <a:rPr kumimoji="1" lang="zh-TW" altLang="en-US" sz="7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多元共融</a:t>
            </a:r>
            <a:endParaRPr lang="zh-TW" altLang="en-US" sz="72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r>
              <a:rPr lang="zh-TW" altLang="en-US" sz="5400" dirty="0">
                <a:solidFill>
                  <a:srgbClr val="FFFF00"/>
                </a:solidFill>
                <a:ea typeface="華康儷中黑" panose="020B0509000000000000" pitchFamily="49" charset="-120"/>
              </a:rPr>
              <a:t>世界大同 天下太平</a:t>
            </a: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endParaRPr lang="en-US" altLang="zh-TW" sz="48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2736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E4A96E6-F29E-4364-AA37-4DF385755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4441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大地還沒有形成以前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遠自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太古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從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無始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我已被立定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那時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我天天是他的喜悅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不斷在他前歡躍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歡躍於塵寰之間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樂與世人共處</a:t>
            </a:r>
            <a: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樂與世人共處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天地宇宙間無始無終的大共融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天主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創造人類為分享他的真福生命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他也樂於與世人共處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哪裡有天主</a:t>
            </a:r>
            <a:r>
              <a:rPr lang="en-US" altLang="zh-TW" sz="36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那裡就有天堂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大澳的天國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雙十節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兒童節遊行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中秋節迷八仙與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燈籠戲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街上集體游戲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晚上郊外聽鬼故事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朝日晚霞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天淨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銀河垂地</a:t>
            </a:r>
            <a:r>
              <a:rPr lang="zh-TW" altLang="en-US" sz="1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范仲淹</a:t>
            </a:r>
            <a:endParaRPr lang="en-US" altLang="zh-TW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24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E4A96E6-F29E-4364-AA37-4DF385755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我們連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在磨難中</a:t>
            </a:r>
            <a: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也歡躍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因為我們知道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磨難生忍耐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忍耐生老練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老練生望德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因為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天主的愛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藉著聖神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已傾注在我們心中了</a:t>
            </a:r>
            <a: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天主愛的傾注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讓一切都變得有意義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有價值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一切都導向生命的圓滿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因為天主愛我們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超過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我們愛我們自己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父母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子女</a:t>
            </a:r>
            <a:r>
              <a:rPr lang="en-US" altLang="zh-TW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磨難</a:t>
            </a:r>
            <a:r>
              <a:rPr lang="zh-TW" altLang="en-US" sz="11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忍耐</a:t>
            </a:r>
            <a:r>
              <a:rPr lang="zh-TW" altLang="en-US" sz="11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老練</a:t>
            </a:r>
            <a:r>
              <a:rPr lang="zh-TW" altLang="en-US" sz="11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望德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天主的安排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遠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超過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我們的精打細算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我經過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多次挫折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和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惡意磨鍊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才輾轉到了今天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最好的今天</a:t>
            </a:r>
            <a:r>
              <a:rPr lang="en-US" altLang="zh-TW" b="1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!!</a:t>
            </a:r>
            <a:endParaRPr lang="en-US" altLang="zh-TW" b="1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Aft>
                <a:spcPts val="600"/>
              </a:spcAft>
            </a:pP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Aft>
                <a:spcPts val="600"/>
              </a:spcAft>
            </a:pP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021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E4A96E6-F29E-4364-AA37-4DF385755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當那一位真理之神來到時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他要把你們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正顏楷體W9(P)" panose="03000900000000000000" pitchFamily="66" charset="-120"/>
                <a:cs typeface="Calibri" panose="020F0502020204030204" pitchFamily="34" charset="0"/>
              </a:rPr>
              <a:t>引入一切真理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引入一切真理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只有屬神的人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才能明白一切真理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尤其是導向今世更豐盛生命和達至永恆生命的真理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屬神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用耶穌眼睛看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世物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用耶穌的心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去愛世人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有天國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胸襟和視野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有容</a:t>
            </a:r>
            <a:b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乃大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厚德載物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31620032-ED93-4314-BA6D-7E052D63E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12772"/>
            <a:ext cx="3980254" cy="2892729"/>
          </a:xfrm>
          <a:prstGeom prst="rect">
            <a:avLst/>
          </a:prstGeom>
          <a:ln w="57150">
            <a:solidFill>
              <a:srgbClr val="00FF00"/>
            </a:solidFill>
          </a:ln>
        </p:spPr>
      </p:pic>
      <p:sp>
        <p:nvSpPr>
          <p:cNvPr id="5" name="橢圓 4">
            <a:extLst>
              <a:ext uri="{FF2B5EF4-FFF2-40B4-BE49-F238E27FC236}">
                <a16:creationId xmlns:a16="http://schemas.microsoft.com/office/drawing/2014/main" id="{C8D27E75-113E-414F-ADB1-EE316E1D2FDD}"/>
              </a:ext>
            </a:extLst>
          </p:cNvPr>
          <p:cNvSpPr/>
          <p:nvPr/>
        </p:nvSpPr>
        <p:spPr>
          <a:xfrm>
            <a:off x="7782543" y="3982751"/>
            <a:ext cx="887910" cy="23042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97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2C1E687-5106-4F20-941E-1901AD8C22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我很重視天國和大同的理想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這也是我要做神父和「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敢將餘熱拼餘年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」的唯一理由</a:t>
            </a:r>
            <a:r>
              <a:rPr lang="en-US" altLang="zh-TW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見上主日講道</a:t>
            </a:r>
            <a:r>
              <a:rPr lang="en-US" altLang="zh-TW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我用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兩文三語講道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也是想用生命去活出胡振中樞機所說的三重身份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香港人</a:t>
            </a:r>
            <a: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中國人</a:t>
            </a:r>
            <a: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基督徒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endParaRPr lang="en-US" altLang="zh-TW" sz="4000" dirty="0">
              <a:solidFill>
                <a:schemeClr val="bg1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360000" indent="-457200" algn="l"/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香港人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扎根本地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熱愛這個城市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中國人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熱愛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民族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文化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土地</a:t>
            </a:r>
            <a:r>
              <a:rPr lang="zh-TW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歷史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基督徒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所以我也是世界人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天地人大  </a:t>
            </a:r>
            <a:b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</a:br>
            <a:r>
              <a:rPr lang="en-US" altLang="zh-TW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       </a:t>
            </a:r>
            <a:r>
              <a:rPr lang="zh-TW" altLang="en-US" sz="4000" dirty="0">
                <a:solidFill>
                  <a:srgbClr val="00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生命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中的活細胞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用外語講道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8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B067B4C-F43B-47EB-B655-F68DB01D9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物件 3">
            <a:hlinkClick r:id="" action="ppaction://ole?verb=0"/>
            <a:extLst>
              <a:ext uri="{FF2B5EF4-FFF2-40B4-BE49-F238E27FC236}">
                <a16:creationId xmlns:a16="http://schemas.microsoft.com/office/drawing/2014/main" id="{8CA6E1A9-FB6C-4901-805D-216EDF592B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54886" y="0"/>
          <a:ext cx="918520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Presentation" r:id="rId3" imgW="4585690" imgH="3438435" progId="PowerPoint.Show.12">
                  <p:embed/>
                </p:oleObj>
              </mc:Choice>
              <mc:Fallback>
                <p:oleObj name="Presentation" r:id="rId3" imgW="4585690" imgH="3438435" progId="PowerPoint.Show.12">
                  <p:embed/>
                  <p:pic>
                    <p:nvPicPr>
                      <p:cNvPr id="4" name="物件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8CA6E1A9-FB6C-4901-805D-216EDF592B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54886" y="0"/>
                        <a:ext cx="918520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A4E5CE65-4F7D-451B-868B-A7425DD8E8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053FC83-56C6-440B-A6FF-26AFA9617A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51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693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天主為了我們而創造我們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讓我們所有人都成功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快樂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快樂包括今生和來世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ea typeface="華康儷中黑" panose="020B0509000000000000" pitchFamily="49" charset="-120"/>
              </a:rPr>
              <a:t>涵蓋個人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家庭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國家和人類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r>
              <a:rPr lang="zh-TW" altLang="en-US" sz="3600" dirty="0">
                <a:ea typeface="華康儷中黑" panose="020B0509000000000000" pitchFamily="49" charset="-120"/>
              </a:rPr>
              <a:t>因為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人類的快樂就是天主的光榮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正如教父聖依肋內所說的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en-US" altLang="zh-TW" sz="36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</a:p>
          <a:p>
            <a:pPr>
              <a:lnSpc>
                <a:spcPts val="39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3600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God created us for our sake—so that all may attain success and happiness. This happiness encompasses both this earthly life and the life to come; it extends to individuals, families, nations, and all of humanity. For </a:t>
            </a:r>
            <a:r>
              <a:rPr lang="en-US" altLang="zh-TW" sz="3600" kern="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joy of mankind</a:t>
            </a:r>
            <a:r>
              <a:rPr lang="en-US" altLang="zh-TW" sz="3600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sz="3600" b="1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is</a:t>
            </a:r>
            <a:r>
              <a:rPr lang="en-US" altLang="zh-TW" sz="3600" kern="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en-US" altLang="zh-TW" sz="3600" kern="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glory of God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 As St. Irenaeus proclaimed: </a:t>
            </a:r>
            <a:r>
              <a:rPr lang="en-US" altLang="zh-TW" sz="3600" i="1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"Gloria Dei, homo </a:t>
            </a:r>
            <a:r>
              <a:rPr lang="en-US" altLang="zh-TW" sz="3600" i="1" kern="0" spc="-1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vivens</a:t>
            </a:r>
            <a:r>
              <a:rPr lang="en-US" altLang="zh-TW" sz="3600" i="1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"—</a:t>
            </a:r>
            <a:br>
              <a:rPr lang="en-US" altLang="zh-TW" sz="3600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600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"The glory of God is man </a:t>
            </a:r>
            <a:r>
              <a:rPr lang="en-US" altLang="zh-TW" sz="3600" b="1" kern="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fully</a:t>
            </a:r>
            <a:r>
              <a:rPr lang="en-US" altLang="zh-TW" sz="3600" kern="0" spc="-1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alive.“</a:t>
            </a:r>
          </a:p>
          <a:p>
            <a:pPr>
              <a:lnSpc>
                <a:spcPts val="3900"/>
              </a:lnSpc>
              <a:spcBef>
                <a:spcPts val="1030"/>
              </a:spcBef>
              <a:spcAft>
                <a:spcPts val="1030"/>
              </a:spcAft>
            </a:pPr>
            <a:endParaRPr lang="zh-TW" altLang="en-US" sz="2000" spc="-1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3906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天主這樣愛了世界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若</a:t>
            </a:r>
            <a:r>
              <a:rPr lang="en-US" altLang="zh-TW" dirty="0">
                <a:ea typeface="華康儷中黑" panose="020B0509000000000000" pitchFamily="49" charset="-120"/>
              </a:rPr>
              <a:t>3:16),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或譯為「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神愛世人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是名副其實的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大愛無疆</a:t>
            </a:r>
            <a:r>
              <a:rPr lang="en-US" altLang="zh-TW" sz="4000" dirty="0">
                <a:ea typeface="華康儷中黑" panose="020B0509000000000000" pitchFamily="49" charset="-120"/>
              </a:rPr>
              <a:t>; </a:t>
            </a:r>
            <a:r>
              <a:rPr lang="zh-TW" altLang="en-US" sz="4000" dirty="0">
                <a:ea typeface="華康儷中黑" panose="020B0509000000000000" pitchFamily="49" charset="-120"/>
              </a:rPr>
              <a:t>因為「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天主是愛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"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For God So Loved the World</a:t>
            </a:r>
            <a:r>
              <a:rPr lang="en-US" altLang="zh-TW" sz="4000" dirty="0">
                <a:ea typeface="華康儷中黑" panose="020B0509000000000000" pitchFamily="49" charset="-120"/>
              </a:rPr>
              <a:t>" </a:t>
            </a:r>
            <a:r>
              <a:rPr lang="en-US" altLang="zh-TW" sz="2800" dirty="0">
                <a:ea typeface="華康儷中黑" panose="020B0509000000000000" pitchFamily="49" charset="-120"/>
              </a:rPr>
              <a:t>(John 3:16)</a:t>
            </a:r>
            <a:endParaRPr lang="zh-TW" altLang="zh-TW" sz="2800" dirty="0"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This verse—sometimes simply rendered as "God loves all mankind"—perfectly expresses His boundless love which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 knows no borders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for "</a:t>
            </a:r>
            <a:r>
              <a:rPr lang="en-US" altLang="zh-TW" sz="4000" b="1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God is love</a:t>
            </a:r>
            <a:r>
              <a:rPr lang="en-US" altLang="zh-TW" sz="4000" dirty="0">
                <a:ea typeface="華康儷中黑" panose="020B0509000000000000" pitchFamily="49" charset="-120"/>
              </a:rPr>
              <a:t>" </a:t>
            </a:r>
            <a:r>
              <a:rPr lang="en-US" altLang="zh-TW" sz="2800" dirty="0">
                <a:ea typeface="華康儷中黑" panose="020B0509000000000000" pitchFamily="49" charset="-120"/>
              </a:rPr>
              <a:t>(1 John 4:8).</a:t>
            </a:r>
            <a:endParaRPr lang="zh-TW" altLang="zh-TW" sz="2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510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天主教徒最突出的標記是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手</a:t>
            </a:r>
            <a:r>
              <a:rPr lang="zh-TW" altLang="en-US" sz="3800" dirty="0">
                <a:ea typeface="華康儷中黑" panose="020B0509000000000000" pitchFamily="49" charset="-120"/>
              </a:rPr>
              <a:t>劃十字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口</a:t>
            </a:r>
            <a:r>
              <a:rPr lang="zh-TW" altLang="en-US" sz="3800" dirty="0">
                <a:ea typeface="華康儷中黑" panose="020B0509000000000000" pitchFamily="49" charset="-120"/>
              </a:rPr>
              <a:t>誦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因父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及子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及聖神之名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ea typeface="華康儷中黑" panose="020B0509000000000000" pitchFamily="49" charset="-120"/>
              </a:rPr>
              <a:t>這是對天主聖三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的宣認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聖父創造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聖子救贖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聖神聖化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800" dirty="0">
                <a:ea typeface="華康儷中黑" panose="020B0509000000000000" pitchFamily="49" charset="-120"/>
              </a:rPr>
              <a:t>One of the most distinctive marks of a Roman Catholic is 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the Sign of the Cross</a:t>
            </a:r>
            <a:r>
              <a:rPr lang="en-US" altLang="zh-TW" sz="3800" dirty="0">
                <a:ea typeface="華康儷中黑" panose="020B0509000000000000" pitchFamily="49" charset="-120"/>
              </a:rPr>
              <a:t>, accompanied by the words: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en-US" altLang="zh-TW" sz="3800" dirty="0">
                <a:ea typeface="華康儷中黑" panose="020B0509000000000000" pitchFamily="49" charset="-120"/>
              </a:rPr>
              <a:t>"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In the name of the Father, and of the Son, and of the Holy Spirit. Amen</a:t>
            </a:r>
            <a:r>
              <a:rPr lang="en-US" altLang="zh-TW" sz="3800" dirty="0">
                <a:ea typeface="華康儷中黑" panose="020B0509000000000000" pitchFamily="49" charset="-120"/>
              </a:rPr>
              <a:t>."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en-US" altLang="zh-TW" sz="3800" dirty="0">
                <a:ea typeface="華康儷中黑" panose="020B0509000000000000" pitchFamily="49" charset="-120"/>
              </a:rPr>
              <a:t>This is a declaration of faith in the 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800" spc="-100" dirty="0">
                <a:ea typeface="華康儷中黑" panose="020B0509000000000000" pitchFamily="49" charset="-120"/>
              </a:rPr>
              <a:t>Holy Trinity: </a:t>
            </a:r>
            <a:r>
              <a:rPr lang="en-US" altLang="zh-TW" sz="38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The Father </a:t>
            </a:r>
            <a:r>
              <a:rPr lang="en-US" altLang="zh-TW" sz="38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creates</a:t>
            </a:r>
            <a:r>
              <a:rPr lang="en-US" altLang="zh-TW" sz="38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, The Son </a:t>
            </a:r>
            <a:r>
              <a:rPr lang="en-US" altLang="zh-TW" sz="38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redeems</a:t>
            </a:r>
            <a:r>
              <a:rPr lang="en-US" altLang="zh-TW" sz="38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, The Holy Spirit </a:t>
            </a:r>
            <a:r>
              <a:rPr lang="en-US" altLang="zh-TW" sz="38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sanctifies</a:t>
            </a:r>
            <a:r>
              <a:rPr lang="en-US" altLang="zh-TW" sz="38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2797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pPr>
              <a:lnSpc>
                <a:spcPts val="4700"/>
              </a:lnSpc>
              <a:spcBef>
                <a:spcPts val="0"/>
              </a:spcBef>
              <a:tabLst>
                <a:tab pos="3230563" algn="l"/>
              </a:tabLs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聖父創造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天主是造物主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世界屬於他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  <a:tabLst>
                <a:tab pos="3230563" algn="l"/>
              </a:tabLs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人只是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管家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要按照天主愛的計劃</a:t>
            </a:r>
            <a:endParaRPr lang="en-US" altLang="zh-TW" sz="40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  <a:tabLst>
                <a:tab pos="3230563" algn="l"/>
              </a:tabLs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管理世界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這天主也稱為「天父」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1200"/>
              </a:spcAft>
              <a:tabLst>
                <a:tab pos="3230563" algn="l"/>
              </a:tabLs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全部人類都是他的子女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God is the 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Creator</a:t>
            </a:r>
            <a:r>
              <a:rPr lang="en-US" altLang="zh-TW" sz="4000" dirty="0">
                <a:ea typeface="華康儷中黑" panose="020B0509000000000000" pitchFamily="49" charset="-120"/>
              </a:rPr>
              <a:t> of all things; the world belongs to Him. Humanity is entrusted as 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stewards</a:t>
            </a:r>
            <a:r>
              <a:rPr lang="en-US" altLang="zh-TW" sz="4000" dirty="0">
                <a:ea typeface="華康儷中黑" panose="020B0509000000000000" pitchFamily="49" charset="-120"/>
              </a:rPr>
              <a:t>, called to care for creation according to His loving plan. He is also our Heavenly Father, </a:t>
            </a:r>
            <a:r>
              <a:rPr lang="en-US" altLang="zh-TW" sz="4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for all are His children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</a:rPr>
              <a:t>. 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5046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>
            <a:noAutofit/>
          </a:bodyPr>
          <a:lstStyle/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我們都是兄弟姊妹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ea typeface="華康儷中黑" panose="020B0509000000000000" pitchFamily="49" charset="-120"/>
              </a:rPr>
              <a:t>這叫天國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是中華聖賢追求的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大同</a:t>
            </a:r>
            <a:r>
              <a:rPr lang="en-US" altLang="zh-TW" sz="3800" dirty="0">
                <a:ea typeface="華康儷中黑" panose="020B0509000000000000" pitchFamily="49" charset="-120"/>
              </a:rPr>
              <a:t>. </a:t>
            </a:r>
            <a:r>
              <a:rPr lang="zh-TW" altLang="en-US" sz="3800" dirty="0">
                <a:ea typeface="華康儷中黑" panose="020B0509000000000000" pitchFamily="49" charset="-120"/>
              </a:rPr>
              <a:t>大地資源應由全人類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共享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不能有貧富懸殊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我們也要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環保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不能污染大地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Thus,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we are brothers and sisters</a:t>
            </a:r>
            <a:r>
              <a:rPr lang="en-US" altLang="zh-TW" sz="4000" dirty="0">
                <a:ea typeface="華康儷中黑" panose="020B0509000000000000" pitchFamily="49" charset="-120"/>
              </a:rPr>
              <a:t>, living in the harmony that Chinese sages called "Great Unity" 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en-US" altLang="zh-TW" dirty="0" err="1">
                <a:ea typeface="華康儷中黑" panose="020B0509000000000000" pitchFamily="49" charset="-120"/>
              </a:rPr>
              <a:t>datong</a:t>
            </a:r>
            <a:r>
              <a:rPr lang="en-US" altLang="zh-TW" dirty="0">
                <a:ea typeface="華康儷中黑" panose="020B0509000000000000" pitchFamily="49" charset="-120"/>
              </a:rPr>
              <a:t> </a:t>
            </a:r>
            <a:r>
              <a:rPr lang="zh-TW" altLang="zh-TW" dirty="0">
                <a:ea typeface="華康儷中黑" panose="020B0509000000000000" pitchFamily="49" charset="-120"/>
              </a:rPr>
              <a:t>大同</a:t>
            </a:r>
            <a:r>
              <a:rPr lang="en-US" altLang="zh-TW" dirty="0">
                <a:ea typeface="華康儷中黑" panose="020B0509000000000000" pitchFamily="49" charset="-120"/>
              </a:rPr>
              <a:t>).</a:t>
            </a:r>
            <a:endParaRPr lang="zh-TW" altLang="zh-TW" dirty="0">
              <a:ea typeface="華康儷中黑" panose="020B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altLang="zh-TW" sz="4000" dirty="0">
                <a:ea typeface="華康儷中黑" panose="020B0509000000000000" pitchFamily="49" charset="-120"/>
              </a:rPr>
              <a:t>Earth’s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resources</a:t>
            </a:r>
            <a:r>
              <a:rPr lang="en-US" altLang="zh-TW" sz="4000" dirty="0">
                <a:ea typeface="華康儷中黑" panose="020B0509000000000000" pitchFamily="49" charset="-120"/>
              </a:rPr>
              <a:t> should be shared justly, without extreme inequality.</a:t>
            </a:r>
            <a:endParaRPr lang="zh-TW" altLang="zh-TW" sz="4000" dirty="0">
              <a:ea typeface="華康儷中黑" panose="020B0509000000000000" pitchFamily="49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altLang="zh-TW" sz="4000" dirty="0">
                <a:ea typeface="華康儷中黑" panose="020B0509000000000000" pitchFamily="49" charset="-120"/>
              </a:rPr>
              <a:t>We must protect the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environment, </a:t>
            </a:r>
          </a:p>
          <a:p>
            <a:pPr lvl="0">
              <a:lnSpc>
                <a:spcPts val="45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altLang="zh-TW" sz="4000" dirty="0">
                <a:ea typeface="華康儷中黑" panose="020B0509000000000000" pitchFamily="49" charset="-120"/>
              </a:rPr>
              <a:t>not exploit or pollute it.</a:t>
            </a:r>
            <a:endParaRPr lang="zh-TW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6488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200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恭讀箴言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8:22-31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天主的智慧這樣說：「上主自開始，即拿我作他行動的肇始，做他作為的開端。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大地還沒有形成以前，遠自太古，從無始，我已被立定。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「深淵還沒有存在，水泉還沒有湧出以前，山嶽還沒有奠定，丘陵還沒有存在以前，我已受生。那時，上主還沒有創造大地、原野、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957696" y="619119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394717"/>
          </a:xfrm>
        </p:spPr>
        <p:txBody>
          <a:bodyPr>
            <a:normAutofit/>
          </a:bodyPr>
          <a:lstStyle/>
          <a:p>
            <a:pPr>
              <a:lnSpc>
                <a:spcPts val="49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聖子救贖</a:t>
            </a:r>
            <a:r>
              <a:rPr lang="en-US" altLang="zh-TW" sz="4200" dirty="0">
                <a:ea typeface="華康儷中黑" panose="020B0509000000000000" pitchFamily="49" charset="-120"/>
              </a:rPr>
              <a:t>:</a:t>
            </a:r>
            <a:r>
              <a:rPr lang="zh-TW" altLang="en-US" sz="4200" dirty="0">
                <a:ea typeface="華康儷中黑" panose="020B0509000000000000" pitchFamily="49" charset="-120"/>
              </a:rPr>
              <a:t>天主第二位聖子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降生成人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名叫耶穌</a:t>
            </a:r>
            <a:r>
              <a:rPr lang="en-US" altLang="zh-TW" sz="4200" dirty="0">
                <a:ea typeface="華康儷中黑" panose="020B0509000000000000" pitchFamily="49" charset="-120"/>
              </a:rPr>
              <a:t>.</a:t>
            </a:r>
            <a:r>
              <a:rPr lang="zh-TW" altLang="en-US" sz="4200" dirty="0">
                <a:ea typeface="華康儷中黑" panose="020B0509000000000000" pitchFamily="49" charset="-120"/>
              </a:rPr>
              <a:t>他經歷過人生一切生老病死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成敗得失</a:t>
            </a:r>
            <a:r>
              <a:rPr lang="en-US" altLang="zh-TW" sz="4200" dirty="0">
                <a:ea typeface="華康儷中黑" panose="020B0509000000000000" pitchFamily="49" charset="-120"/>
              </a:rPr>
              <a:t>.</a:t>
            </a:r>
            <a:r>
              <a:rPr lang="zh-TW" altLang="en-US" sz="4200" dirty="0">
                <a:solidFill>
                  <a:srgbClr val="FF0000"/>
                </a:solidFill>
                <a:ea typeface="華康儷中黑" panose="020B0509000000000000" pitchFamily="49" charset="-120"/>
              </a:rPr>
              <a:t>他在各方面與我們相似</a:t>
            </a:r>
            <a:r>
              <a:rPr lang="en-US" altLang="zh-TW" sz="42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49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200" spc="300" dirty="0">
                <a:solidFill>
                  <a:srgbClr val="FF0000"/>
                </a:solidFill>
                <a:ea typeface="華康儷中黑" panose="020B0509000000000000" pitchFamily="49" charset="-120"/>
              </a:rPr>
              <a:t>只是沒有罪</a:t>
            </a:r>
            <a:endParaRPr lang="zh-TW" altLang="en-US" sz="4200" spc="300" dirty="0">
              <a:ea typeface="華康儷中黑" panose="020B0509000000000000" pitchFamily="49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200" dirty="0">
                <a:solidFill>
                  <a:srgbClr val="FF0000"/>
                </a:solidFill>
                <a:ea typeface="華康儷中黑" panose="020B0509000000000000" pitchFamily="49" charset="-120"/>
              </a:rPr>
              <a:t>God the Son redeems</a:t>
            </a:r>
            <a:r>
              <a:rPr lang="en-US" altLang="zh-TW" sz="4200" dirty="0">
                <a:ea typeface="華康儷中黑" panose="020B0509000000000000" pitchFamily="49" charset="-120"/>
              </a:rPr>
              <a:t>. The Second Person of the Trinity, Jesus Christ, took on human flesh. He experienced birth, growth, suffering, and death—</a:t>
            </a:r>
            <a:r>
              <a:rPr lang="en-US" altLang="zh-TW" sz="4200" dirty="0">
                <a:solidFill>
                  <a:srgbClr val="FF0000"/>
                </a:solidFill>
                <a:ea typeface="華康儷中黑" panose="020B0509000000000000" pitchFamily="49" charset="-120"/>
              </a:rPr>
              <a:t>fully sharing in our struggles</a:t>
            </a:r>
            <a:r>
              <a:rPr lang="en-US" altLang="zh-TW" sz="4200" dirty="0">
                <a:ea typeface="華康儷中黑" panose="020B0509000000000000" pitchFamily="49" charset="-120"/>
              </a:rPr>
              <a:t>, yet </a:t>
            </a:r>
            <a:r>
              <a:rPr lang="en-US" altLang="zh-TW" sz="4200" dirty="0">
                <a:solidFill>
                  <a:srgbClr val="FF0000"/>
                </a:solidFill>
                <a:ea typeface="華康儷中黑" panose="020B0509000000000000" pitchFamily="49" charset="-120"/>
              </a:rPr>
              <a:t>without sin</a:t>
            </a:r>
            <a:r>
              <a:rPr lang="en-US" altLang="zh-TW" sz="42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8296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我們要效法耶穌做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真人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百分百的人</a:t>
            </a:r>
            <a:r>
              <a:rPr lang="en-US" altLang="zh-TW" sz="4400" dirty="0">
                <a:ea typeface="華康儷中黑" panose="020B0509000000000000" pitchFamily="49" charset="-120"/>
              </a:rPr>
              <a:t>;</a:t>
            </a:r>
            <a:r>
              <a:rPr lang="zh-TW" altLang="en-US" sz="4400" dirty="0">
                <a:ea typeface="華康儷中黑" panose="020B0509000000000000" pitchFamily="49" charset="-120"/>
              </a:rPr>
              <a:t>勇敢的面對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生命的一切變故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6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完成天父對我們的奇妙計劃</a:t>
            </a: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We are called to 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imitate Christ</a:t>
            </a:r>
            <a:r>
              <a:rPr lang="en-US" altLang="zh-TW" sz="4800" dirty="0">
                <a:ea typeface="華康儷中黑" panose="020B0509000000000000" pitchFamily="49" charset="-120"/>
              </a:rPr>
              <a:t>: to live authentically (be a 100% human being), face life’s trials with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courage</a:t>
            </a:r>
            <a:r>
              <a:rPr lang="en-US" altLang="zh-TW" sz="4800" dirty="0">
                <a:ea typeface="華康儷中黑" panose="020B0509000000000000" pitchFamily="49" charset="-120"/>
              </a:rPr>
              <a:t>, and </a:t>
            </a:r>
            <a: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fulfill</a:t>
            </a:r>
            <a:r>
              <a:rPr lang="en-US" altLang="zh-TW" sz="4800" dirty="0">
                <a:ea typeface="華康儷中黑" panose="020B0509000000000000" pitchFamily="49" charset="-120"/>
              </a:rPr>
              <a:t> the Father’s wondrous plan for us.</a:t>
            </a:r>
            <a:endParaRPr lang="zh-TW" altLang="zh-TW" sz="4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7518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聖神聖化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這是天主的第三位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宇宙之神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他在我們的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良心</a:t>
            </a:r>
            <a:r>
              <a:rPr lang="zh-TW" altLang="en-US" sz="4000" dirty="0">
                <a:ea typeface="華康儷中黑" panose="020B0509000000000000" pitchFamily="49" charset="-120"/>
              </a:rPr>
              <a:t>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也充盈天地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他啟示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感動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鼓勵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責備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挑戰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邀請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寬恕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包容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聖化一切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" panose="020B0509000000000000" pitchFamily="49" charset="-120"/>
              </a:rPr>
              <a:t>God the Holy Spirit: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the Sanctifier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, the God of the Universe. This Third Person of the Trinity, the Holy Spirit, is the Lord and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Giver of Life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. He dwells in our conscience, fills the universe, and </a:t>
            </a:r>
            <a:r>
              <a:rPr lang="en-US" altLang="zh-TW" sz="40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works in all things</a:t>
            </a:r>
            <a:r>
              <a:rPr lang="en-US" altLang="zh-TW" sz="4000" spc="-100" dirty="0">
                <a:ea typeface="華康儷中黑" panose="020B0509000000000000" pitchFamily="49" charset="-120"/>
              </a:rPr>
              <a:t>—</a:t>
            </a:r>
            <a:r>
              <a:rPr lang="en-US" altLang="zh-TW" sz="4000" b="1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guiding, inspiring, convicting,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b="1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forgiving, 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and</a:t>
            </a:r>
            <a:r>
              <a:rPr lang="en-US" altLang="zh-TW" sz="4000" b="1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 sanctifying.</a:t>
            </a:r>
          </a:p>
        </p:txBody>
      </p:sp>
    </p:spTree>
    <p:extLst>
      <p:ext uri="{BB962C8B-B14F-4D97-AF65-F5344CB8AC3E}">
        <p14:creationId xmlns:p14="http://schemas.microsoft.com/office/powerpoint/2010/main" val="2664427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我們要學會在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靜默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中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放鬆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自己和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放下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一切時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去迎接聖神住在我們心中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也要學會縱觀天地萬物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進入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歷史長河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並在生命的際遇中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和這位聖神接觸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接受他的邀請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改造和聖化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lnSpc>
                <a:spcPts val="3900"/>
              </a:lnSpc>
              <a:buSzPts val="1000"/>
              <a:tabLst>
                <a:tab pos="457200" algn="l"/>
              </a:tabLst>
            </a:pP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 must learn, in 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silence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and by 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letting go 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of ourselves and all attachments, to welcome the Holy Spirit dwelling within us. We must also learn to 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contemplate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the vastness of creation, 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immerse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ourselves in the river of history, and in every circumstance of life, 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encounter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this Holy Spirit—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accepting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His invitation to </a:t>
            </a:r>
            <a:r>
              <a:rPr lang="en-US" altLang="zh-TW" sz="3700" spc="-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transform</a:t>
            </a:r>
            <a:r>
              <a:rPr lang="en-US" altLang="zh-TW" sz="3700" spc="-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and sanctify us.</a:t>
            </a:r>
            <a:endParaRPr lang="en-US" altLang="zh-TW" sz="3700" spc="-1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509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C3F821-518D-4005-99A1-587D647F8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8640"/>
            <a:ext cx="9108504" cy="655272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zh-TW" altLang="en-US" sz="4400" b="0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三位一體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: 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聖父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聖子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聖神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;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三位完全獨立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互不從屬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但成為一體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b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</a:b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一個真天主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,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這便是「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獨立而共融</a:t>
            </a:r>
            <a:r>
              <a:rPr lang="zh-TW" altLang="en-US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」</a:t>
            </a:r>
          </a:p>
          <a:p>
            <a:pPr marL="0" indent="0" algn="ctr">
              <a:lnSpc>
                <a:spcPts val="4900"/>
              </a:lnSpc>
              <a:buNone/>
            </a:pPr>
            <a:r>
              <a:rPr lang="en-US" altLang="zh-TW" sz="4400" b="0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The Holy Trinity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: The Father, the Son, and the Holy Spirit are three perfectly distinct Persons, none subordinate to another, yet together they are one true God. This is "</a:t>
            </a:r>
            <a:r>
              <a:rPr lang="en-US" altLang="zh-TW" sz="4000" b="1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distinct </a:t>
            </a:r>
            <a:r>
              <a:rPr lang="en-US" altLang="zh-TW" sz="4000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yet in </a:t>
            </a:r>
            <a:r>
              <a:rPr lang="en-US" altLang="zh-TW" sz="4000" b="1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perfect communion</a:t>
            </a:r>
            <a:r>
              <a:rPr lang="en-US" altLang="zh-TW" sz="4400" b="0" i="0" dirty="0">
                <a:solidFill>
                  <a:srgbClr val="FF0000"/>
                </a:solidFill>
                <a:effectLst/>
                <a:ea typeface="華康儷中黑(P)" panose="020B0500000000000000" pitchFamily="34" charset="-120"/>
              </a:rPr>
              <a:t>.</a:t>
            </a:r>
            <a:r>
              <a:rPr lang="en-US" altLang="zh-TW" sz="4400" b="0" i="0" dirty="0">
                <a:solidFill>
                  <a:srgbClr val="404040"/>
                </a:solidFill>
                <a:effectLst/>
                <a:ea typeface="華康儷中黑(P)" panose="020B0500000000000000" pitchFamily="34" charset="-12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41009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63B59A4-E2FD-4CB4-BDFF-A98A55DA8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8407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天主聖三是世界不同文化和種族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可以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求同存異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互利共贏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互相分享</a:t>
            </a:r>
            <a:r>
              <a:rPr lang="zh-TW" altLang="en-US" sz="4000" dirty="0">
                <a:ea typeface="華康儷中黑" panose="020B0509000000000000" pitchFamily="49" charset="-120"/>
              </a:rPr>
              <a:t>的模範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en-US" altLang="zh-TW" sz="4000" b="0" i="0" spc="-100" dirty="0">
                <a:solidFill>
                  <a:srgbClr val="404040"/>
                </a:solidFill>
                <a:effectLst/>
              </a:rPr>
              <a:t>The Holy Trinity stands as the model for all cultures and peoples of the world to:</a:t>
            </a:r>
          </a:p>
          <a:p>
            <a:pPr marL="0" indent="0">
              <a:lnSpc>
                <a:spcPts val="4600"/>
              </a:lnSpc>
              <a:spcBef>
                <a:spcPts val="0"/>
              </a:spcBef>
              <a:buNone/>
            </a:pPr>
            <a:r>
              <a:rPr lang="en-US" altLang="zh-TW" sz="4000" b="0" i="0" dirty="0">
                <a:solidFill>
                  <a:srgbClr val="404040"/>
                </a:solidFill>
                <a:effectLst/>
              </a:rPr>
              <a:t>Seek </a:t>
            </a:r>
            <a:r>
              <a:rPr lang="en-US" altLang="zh-TW" sz="4000" b="0" i="0" dirty="0">
                <a:solidFill>
                  <a:srgbClr val="FF0000"/>
                </a:solidFill>
                <a:effectLst/>
              </a:rPr>
              <a:t>common ground </a:t>
            </a:r>
            <a:r>
              <a:rPr lang="en-US" altLang="zh-TW" sz="4000" b="0" i="0" dirty="0">
                <a:solidFill>
                  <a:srgbClr val="404040"/>
                </a:solidFill>
                <a:effectLst/>
              </a:rPr>
              <a:t>while respecting differences; achieve </a:t>
            </a:r>
            <a:r>
              <a:rPr lang="en-US" altLang="zh-TW" sz="4000" b="0" i="0" dirty="0">
                <a:solidFill>
                  <a:srgbClr val="FF0000"/>
                </a:solidFill>
                <a:effectLst/>
              </a:rPr>
              <a:t>mutual benefit </a:t>
            </a:r>
            <a:r>
              <a:rPr lang="en-US" altLang="zh-TW" sz="4000" b="0" i="0" dirty="0">
                <a:solidFill>
                  <a:srgbClr val="404040"/>
                </a:solidFill>
                <a:effectLst/>
              </a:rPr>
              <a:t>and shared success; and </a:t>
            </a:r>
          </a:p>
          <a:p>
            <a:pPr marL="0" indent="0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4000" b="0" i="0" dirty="0">
                <a:solidFill>
                  <a:srgbClr val="404040"/>
                </a:solidFill>
                <a:effectLst/>
              </a:rPr>
              <a:t>practice generous </a:t>
            </a:r>
            <a:r>
              <a:rPr lang="en-US" altLang="zh-TW" sz="4000" b="0" i="0" dirty="0">
                <a:solidFill>
                  <a:srgbClr val="FF0000"/>
                </a:solidFill>
                <a:effectLst/>
              </a:rPr>
              <a:t>solidarity</a:t>
            </a:r>
            <a:r>
              <a:rPr lang="en-US" altLang="zh-TW" sz="4000" b="0" i="0" dirty="0">
                <a:solidFill>
                  <a:srgbClr val="404040"/>
                </a:solidFill>
                <a:effectLst/>
              </a:rPr>
              <a:t>. </a:t>
            </a:r>
            <a:r>
              <a:rPr lang="en-US" altLang="zh-TW" sz="4000" dirty="0">
                <a:ea typeface="華康儷中黑" panose="020B0509000000000000" pitchFamily="49" charset="-120"/>
              </a:rPr>
              <a:t>Thus, </a:t>
            </a:r>
          </a:p>
          <a:p>
            <a:pPr marL="0" indent="0">
              <a:lnSpc>
                <a:spcPts val="4300"/>
              </a:lnSpc>
              <a:spcBef>
                <a:spcPts val="0"/>
              </a:spcBef>
              <a:buNone/>
            </a:pPr>
            <a:r>
              <a:rPr lang="en-US" altLang="zh-TW" sz="37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the Holy Trinity is the surest 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altLang="zh-TW" sz="37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Foundation for true human unity.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6433C12-AC65-4F26-84E0-3870C6C51114}"/>
              </a:ext>
            </a:extLst>
          </p:cNvPr>
          <p:cNvSpPr txBox="1"/>
          <p:nvPr/>
        </p:nvSpPr>
        <p:spPr>
          <a:xfrm>
            <a:off x="6012160" y="6165304"/>
            <a:ext cx="2880320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/>
              <a:t>請點讚</a:t>
            </a:r>
            <a:r>
              <a:rPr lang="en-US" altLang="zh-TW" sz="2400" dirty="0"/>
              <a:t>,</a:t>
            </a:r>
            <a:r>
              <a:rPr lang="zh-TW" altLang="en-US" sz="2400" dirty="0"/>
              <a:t>留言</a:t>
            </a:r>
            <a:r>
              <a:rPr lang="en-US" altLang="zh-TW" sz="2400" dirty="0"/>
              <a:t>,</a:t>
            </a:r>
            <a:r>
              <a:rPr lang="zh-TW" altLang="en-US" sz="2400" dirty="0"/>
              <a:t>傳開去</a:t>
            </a:r>
          </a:p>
        </p:txBody>
      </p:sp>
    </p:spTree>
    <p:extLst>
      <p:ext uri="{BB962C8B-B14F-4D97-AF65-F5344CB8AC3E}">
        <p14:creationId xmlns:p14="http://schemas.microsoft.com/office/powerpoint/2010/main" val="4171729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</a:t>
            </a:r>
            <a:r>
              <a:rPr lang="zh-TW" altLang="en-US" sz="540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和世上的土壤。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當他建立高天時，我已在場；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當他在深淵之上，劃出穹蒼時，當他上使穹蒼穩立，下使淵源固定時，當他為滄海劃定界限，令海水不要越境，給大地奠定基礎時，我已在他身旁，充作技師。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那時，我天天是他的喜悅，不斷在他前歡躍，歡躍於塵寰之間，樂與世人共處。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957696" y="6319815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2/2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49895BB-6AB1-4E29-AE15-9621EF0F45AF}"/>
              </a:ext>
            </a:extLst>
          </p:cNvPr>
          <p:cNvSpPr txBox="1"/>
          <p:nvPr/>
        </p:nvSpPr>
        <p:spPr>
          <a:xfrm>
            <a:off x="3491880" y="6108218"/>
            <a:ext cx="295232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</a:rPr>
              <a:t>靜默片刻</a:t>
            </a:r>
            <a:r>
              <a:rPr lang="en-US" altLang="zh-TW" sz="2400" dirty="0">
                <a:solidFill>
                  <a:schemeClr val="bg1"/>
                </a:solidFill>
              </a:rPr>
              <a:t>,</a:t>
            </a:r>
            <a:r>
              <a:rPr lang="zh-TW" altLang="en-US" sz="2400" dirty="0">
                <a:solidFill>
                  <a:schemeClr val="bg1"/>
                </a:solidFill>
              </a:rPr>
              <a:t>默想聖言</a:t>
            </a:r>
          </a:p>
        </p:txBody>
      </p:sp>
    </p:spTree>
    <p:extLst>
      <p:ext uri="{BB962C8B-B14F-4D97-AF65-F5344CB8AC3E}">
        <p14:creationId xmlns:p14="http://schemas.microsoft.com/office/powerpoint/2010/main" val="46946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恭讀聖保祿宗徒致羅馬人書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5:1-5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我們既因信德成義，就是藉我們的主耶穌基督，與天主和好了。藉著耶穌，我們得因信德，進入了現今所站立的這恩寵中，並因希望分享天主的光榮，而歡躍。不但如此，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我們連在磨難中，也歡躍，因為我們知道：磨難生忍耐，忍耐生老練，老練生望德，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21574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望德不叫人蒙羞，因為天主的愛，藉著所賜與我們的聖神，已傾注在我們心中了。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740352" y="6248035"/>
            <a:ext cx="1259682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2AFDCC6-44FD-42CE-A7F4-E1C4FE8C752B}"/>
              </a:ext>
            </a:extLst>
          </p:cNvPr>
          <p:cNvSpPr txBox="1"/>
          <p:nvPr/>
        </p:nvSpPr>
        <p:spPr>
          <a:xfrm>
            <a:off x="1979712" y="3573016"/>
            <a:ext cx="5256584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靜默片刻</a:t>
            </a:r>
            <a:r>
              <a:rPr lang="en-US" altLang="zh-TW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默想上主今天向</a:t>
            </a:r>
            <a:r>
              <a:rPr lang="zh-TW" altLang="en-US" sz="3200" b="1" dirty="0">
                <a:solidFill>
                  <a:srgbClr val="FFFF00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16:12-15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那時候，耶穌對門徒說：「我本來還有許多事，要告訴你們，然而，你們現在不能承擔。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當那一位真理之神來到時，他要把你們引入一切真理，因為，他不憑自己講論，只把他所聽到的，講出來，並把未來的事，傳告給你們。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「他要光榮我，因為，他要把由我所領受的，傳告給你們。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26931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凡父所有的一切，都是我的；為此，我說：他要把由我所領受的，傳告給你們。」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633" y="619125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71543C3-56CE-48F5-9C14-D2AA02EF7846}"/>
              </a:ext>
            </a:extLst>
          </p:cNvPr>
          <p:cNvSpPr txBox="1"/>
          <p:nvPr/>
        </p:nvSpPr>
        <p:spPr>
          <a:xfrm>
            <a:off x="2025499" y="3645024"/>
            <a:ext cx="5256584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靜默片刻</a:t>
            </a:r>
            <a:r>
              <a:rPr lang="en-US" altLang="zh-TW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默想上主</a:t>
            </a:r>
            <a:r>
              <a:rPr lang="zh-TW" altLang="en-US" sz="3200" b="1" dirty="0">
                <a:solidFill>
                  <a:srgbClr val="00FF00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今天</a:t>
            </a:r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向</a:t>
            </a:r>
            <a:r>
              <a:rPr lang="zh-TW" altLang="en-US" sz="3200" b="1" dirty="0">
                <a:solidFill>
                  <a:srgbClr val="FFFF00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我</a:t>
            </a:r>
            <a:r>
              <a:rPr lang="zh-TW" altLang="en-US" sz="2400" dirty="0">
                <a:solidFill>
                  <a:schemeClr val="bg1"/>
                </a:solidFill>
                <a:latin typeface="華康古印體(P)" panose="03000500000000000000" pitchFamily="66" charset="-120"/>
                <a:ea typeface="華康古印體(P)" panose="030005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天主聖三節</a:t>
            </a: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48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None/>
            </a:pPr>
            <a:r>
              <a:rPr lang="zh-TW" altLang="en-US" sz="72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天主聖三</a:t>
            </a:r>
            <a:r>
              <a:rPr lang="en-US" altLang="zh-TW" sz="72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</a:t>
            </a:r>
            <a:r>
              <a:rPr kumimoji="1" lang="zh-TW" altLang="en-US" sz="72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多元共融</a:t>
            </a:r>
            <a:endParaRPr lang="zh-TW" altLang="en-US" sz="72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r>
              <a:rPr lang="zh-TW" altLang="en-US" sz="5400" dirty="0">
                <a:solidFill>
                  <a:srgbClr val="FFFF00"/>
                </a:solidFill>
                <a:ea typeface="華康儷中黑" panose="020B0509000000000000" pitchFamily="49" charset="-120"/>
              </a:rPr>
              <a:t>世界大同 天下太平</a:t>
            </a: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endParaRPr lang="en-US" altLang="zh-TW" sz="48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2456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E4A96E6-F29E-4364-AA37-4DF385755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大地還沒有形成以前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我已被立定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我天天是他的喜悅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歡躍於塵寰之間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樂與世人共處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我們連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在磨難中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也歡躍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因為我們知道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磨難生忍耐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忍耐生老練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老練生望德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天主的愛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藉著聖神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已傾注在我們心中了</a:t>
            </a:r>
            <a:r>
              <a:rPr lang="en-US" altLang="zh-TW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6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當那一位真理之神來到時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他要把你們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引入一切真理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378065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15942</TotalTime>
  <Words>2154</Words>
  <Application>Microsoft Office PowerPoint</Application>
  <PresentationFormat>如螢幕大小 (4:3)</PresentationFormat>
  <Paragraphs>111</Paragraphs>
  <Slides>26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4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45" baseType="lpstr">
      <vt:lpstr>華康中黑體</vt:lpstr>
      <vt:lpstr>華康中黑體(P)</vt:lpstr>
      <vt:lpstr>華康古印體(P)</vt:lpstr>
      <vt:lpstr>華康正顏楷體W7</vt:lpstr>
      <vt:lpstr>華康正顏楷體W9(P)</vt:lpstr>
      <vt:lpstr>華康粗黑體</vt:lpstr>
      <vt:lpstr>華康儷中黑</vt:lpstr>
      <vt:lpstr>華康儷中黑(P)</vt:lpstr>
      <vt:lpstr>新細明體</vt:lpstr>
      <vt:lpstr>Arial</vt:lpstr>
      <vt:lpstr>Calibri</vt:lpstr>
      <vt:lpstr>Segoe UI</vt:lpstr>
      <vt:lpstr>Times New Roman</vt:lpstr>
      <vt:lpstr>Wingdings</vt:lpstr>
      <vt:lpstr>預設簡報設計</vt:lpstr>
      <vt:lpstr>3_預設簡報設計</vt:lpstr>
      <vt:lpstr>15_預設簡報設計</vt:lpstr>
      <vt:lpstr>14_預設簡報設計</vt:lpstr>
      <vt:lpstr>Presentation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882</cp:revision>
  <dcterms:created xsi:type="dcterms:W3CDTF">2006-09-26T01:05:23Z</dcterms:created>
  <dcterms:modified xsi:type="dcterms:W3CDTF">2025-06-04T02:47:02Z</dcterms:modified>
</cp:coreProperties>
</file>